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67954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84999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16820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40039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25219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A154671-2A32-4D84-85E9-1D1D41917258}" type="datetimeFigureOut">
              <a:rPr lang="nl-NL" smtClean="0"/>
              <a:t>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63418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A154671-2A32-4D84-85E9-1D1D41917258}" type="datetimeFigureOut">
              <a:rPr lang="nl-NL" smtClean="0"/>
              <a:t>8-10-2018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208410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A154671-2A32-4D84-85E9-1D1D41917258}" type="datetimeFigureOut">
              <a:rPr lang="nl-NL" smtClean="0"/>
              <a:t>8-10-2018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70764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A154671-2A32-4D84-85E9-1D1D41917258}" type="datetimeFigureOut">
              <a:rPr lang="nl-NL" smtClean="0"/>
              <a:t>8-10-2018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48622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A154671-2A32-4D84-85E9-1D1D41917258}" type="datetimeFigureOut">
              <a:rPr lang="nl-NL" smtClean="0"/>
              <a:t>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16507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A154671-2A32-4D84-85E9-1D1D41917258}" type="datetimeFigureOut">
              <a:rPr lang="nl-NL" smtClean="0"/>
              <a:t>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FB25E-D46C-4B09-9657-C8CDFF9E6A67}" type="slidenum">
              <a:rPr lang="nl-NL" smtClean="0"/>
              <a:t>‹nr.›</a:t>
            </a:fld>
            <a:endParaRPr lang="nl-NL"/>
          </a:p>
        </p:txBody>
      </p:sp>
    </p:spTree>
    <p:extLst>
      <p:ext uri="{BB962C8B-B14F-4D97-AF65-F5344CB8AC3E}">
        <p14:creationId xmlns:p14="http://schemas.microsoft.com/office/powerpoint/2010/main" val="357893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54671-2A32-4D84-85E9-1D1D41917258}" type="datetimeFigureOut">
              <a:rPr lang="nl-NL" smtClean="0"/>
              <a:t>8-10-2018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FB25E-D46C-4B09-9657-C8CDFF9E6A67}" type="slidenum">
              <a:rPr lang="nl-NL" smtClean="0"/>
              <a:t>‹nr.›</a:t>
            </a:fld>
            <a:endParaRPr lang="nl-NL"/>
          </a:p>
        </p:txBody>
      </p:sp>
    </p:spTree>
    <p:extLst>
      <p:ext uri="{BB962C8B-B14F-4D97-AF65-F5344CB8AC3E}">
        <p14:creationId xmlns:p14="http://schemas.microsoft.com/office/powerpoint/2010/main" val="391236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ooltv.nl/video/de-vijf-zuilen-moslims-moeten-zich-aan-vijf-belangrijke-leefregels-houden/#q=isl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nos.nl/video/668102-jihadisten-streven-naar-kalifaa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hooltv.nl/video/de-kruistochten-de-verovering-van-jeruzalem/#q=kruistocht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chooltv.nl/video/waarom-halen-we-met-kerst-een-boom-in-huis-een-versierde-kerstboom-met-lichtj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Paragraaf 2.2</a:t>
            </a:r>
            <a:endParaRPr lang="nl-NL" dirty="0"/>
          </a:p>
        </p:txBody>
      </p:sp>
      <p:sp>
        <p:nvSpPr>
          <p:cNvPr id="3" name="Ondertitel 2"/>
          <p:cNvSpPr>
            <a:spLocks noGrp="1"/>
          </p:cNvSpPr>
          <p:nvPr>
            <p:ph type="subTitle" idx="1"/>
          </p:nvPr>
        </p:nvSpPr>
        <p:spPr/>
        <p:txBody>
          <a:bodyPr/>
          <a:lstStyle/>
          <a:p>
            <a:r>
              <a:rPr lang="nl-NL" dirty="0" smtClean="0"/>
              <a:t>Christendom en Islam</a:t>
            </a:r>
            <a:endParaRPr lang="nl-NL" dirty="0"/>
          </a:p>
        </p:txBody>
      </p:sp>
    </p:spTree>
    <p:extLst>
      <p:ext uri="{BB962C8B-B14F-4D97-AF65-F5344CB8AC3E}">
        <p14:creationId xmlns:p14="http://schemas.microsoft.com/office/powerpoint/2010/main" val="372017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b="1" u="sng" dirty="0" smtClean="0"/>
              <a:t>Ontstaan van de islam</a:t>
            </a:r>
            <a:endParaRPr lang="nl-NL" b="1" u="sng" dirty="0"/>
          </a:p>
        </p:txBody>
      </p:sp>
      <p:sp>
        <p:nvSpPr>
          <p:cNvPr id="6" name="Tijdelijke aanduiding voor inhoud 5"/>
          <p:cNvSpPr>
            <a:spLocks noGrp="1"/>
          </p:cNvSpPr>
          <p:nvPr>
            <p:ph idx="1"/>
          </p:nvPr>
        </p:nvSpPr>
        <p:spPr/>
        <p:txBody>
          <a:bodyPr/>
          <a:lstStyle/>
          <a:p>
            <a:pPr marL="0" indent="0">
              <a:buNone/>
            </a:pPr>
            <a:r>
              <a:rPr lang="nl-NL" dirty="0" smtClean="0"/>
              <a:t>Kenmerken:</a:t>
            </a:r>
          </a:p>
          <a:p>
            <a:r>
              <a:rPr lang="nl-NL" dirty="0" smtClean="0"/>
              <a:t>Arabisch schiereiland, Mekka in 7</a:t>
            </a:r>
            <a:r>
              <a:rPr lang="nl-NL" baseline="30000" dirty="0" smtClean="0"/>
              <a:t>e</a:t>
            </a:r>
            <a:r>
              <a:rPr lang="nl-NL" dirty="0" smtClean="0"/>
              <a:t> eeuw n Chr. </a:t>
            </a:r>
          </a:p>
          <a:p>
            <a:r>
              <a:rPr lang="nl-NL" dirty="0" smtClean="0"/>
              <a:t>Monotheïstisch geloof (geloven in één god)</a:t>
            </a:r>
          </a:p>
          <a:p>
            <a:r>
              <a:rPr lang="nl-NL" dirty="0" smtClean="0"/>
              <a:t>Gesticht door Mohammed (profeet) </a:t>
            </a:r>
          </a:p>
          <a:p>
            <a:pPr lvl="1"/>
            <a:r>
              <a:rPr lang="nl-NL" dirty="0"/>
              <a:t>Bouwt voort op ideeën &amp; geschriften van jodendom, christendom en lokale religies. </a:t>
            </a:r>
            <a:endParaRPr lang="nl-NL" dirty="0" smtClean="0"/>
          </a:p>
          <a:p>
            <a:r>
              <a:rPr lang="nl-NL" dirty="0" smtClean="0"/>
              <a:t>Gebruik van een heilig boek (koran) met verhalen over Mohammed, religieuze voorschriften (leefregels) en wetssysteem</a:t>
            </a:r>
          </a:p>
          <a:p>
            <a:pPr marL="457200" lvl="1" indent="0">
              <a:buNone/>
            </a:pPr>
            <a:endParaRPr lang="nl-NL" dirty="0" smtClean="0"/>
          </a:p>
        </p:txBody>
      </p:sp>
      <p:sp>
        <p:nvSpPr>
          <p:cNvPr id="10" name="Rechthoek 9"/>
          <p:cNvSpPr/>
          <p:nvPr/>
        </p:nvSpPr>
        <p:spPr>
          <a:xfrm>
            <a:off x="1283594" y="5385395"/>
            <a:ext cx="6096000" cy="461665"/>
          </a:xfrm>
          <a:prstGeom prst="rect">
            <a:avLst/>
          </a:prstGeom>
        </p:spPr>
        <p:txBody>
          <a:bodyPr>
            <a:spAutoFit/>
          </a:bodyPr>
          <a:lstStyle/>
          <a:p>
            <a:r>
              <a:rPr lang="nl-NL" sz="1200" dirty="0">
                <a:hlinkClick r:id="rId2"/>
              </a:rPr>
              <a:t>http://schooltv.nl/video/de-vijf-zuilen-moslims-moeten-zich-aan-vijf-belangrijke-leefregels-houden/#q=islam</a:t>
            </a:r>
            <a:endParaRPr lang="nl-NL" sz="1200" dirty="0"/>
          </a:p>
        </p:txBody>
      </p:sp>
    </p:spTree>
    <p:extLst>
      <p:ext uri="{BB962C8B-B14F-4D97-AF65-F5344CB8AC3E}">
        <p14:creationId xmlns:p14="http://schemas.microsoft.com/office/powerpoint/2010/main" val="137795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b="1" u="sng" dirty="0" smtClean="0"/>
              <a:t>Verspreiding islam </a:t>
            </a:r>
            <a:endParaRPr lang="nl-NL" b="1" u="sng" dirty="0"/>
          </a:p>
        </p:txBody>
      </p:sp>
      <p:sp>
        <p:nvSpPr>
          <p:cNvPr id="8" name="Tijdelijke aanduiding voor inhoud 7"/>
          <p:cNvSpPr>
            <a:spLocks noGrp="1"/>
          </p:cNvSpPr>
          <p:nvPr>
            <p:ph idx="1"/>
          </p:nvPr>
        </p:nvSpPr>
        <p:spPr/>
        <p:txBody>
          <a:bodyPr>
            <a:normAutofit fontScale="92500" lnSpcReduction="20000"/>
          </a:bodyPr>
          <a:lstStyle/>
          <a:p>
            <a:r>
              <a:rPr lang="nl-NL" dirty="0"/>
              <a:t>Door Mohammed zelf:</a:t>
            </a:r>
          </a:p>
          <a:p>
            <a:pPr lvl="1"/>
            <a:r>
              <a:rPr lang="nl-NL" dirty="0"/>
              <a:t>Religieuze inspiratie, militaire strijd en diplomatie</a:t>
            </a:r>
          </a:p>
          <a:p>
            <a:r>
              <a:rPr lang="nl-NL" dirty="0"/>
              <a:t>Door zijn opvolgers (</a:t>
            </a:r>
            <a:r>
              <a:rPr lang="nl-NL" dirty="0" smtClean="0"/>
              <a:t>kaliefen </a:t>
            </a:r>
            <a:r>
              <a:rPr lang="nl-NL" sz="1900" i="1" dirty="0" smtClean="0"/>
              <a:t>(opvolgers van profeet) </a:t>
            </a:r>
            <a:r>
              <a:rPr lang="nl-NL" dirty="0"/>
              <a:t>= religieuze en politieke macht) </a:t>
            </a:r>
          </a:p>
          <a:p>
            <a:pPr marL="0" indent="0">
              <a:buNone/>
            </a:pPr>
            <a:r>
              <a:rPr lang="nl-NL" dirty="0"/>
              <a:t>	</a:t>
            </a:r>
            <a:r>
              <a:rPr lang="nl-NL" dirty="0" smtClean="0"/>
              <a:t>KENMERKEN: </a:t>
            </a:r>
          </a:p>
          <a:p>
            <a:pPr lvl="1"/>
            <a:r>
              <a:rPr lang="nl-NL" dirty="0" smtClean="0"/>
              <a:t>Succesvol </a:t>
            </a:r>
            <a:r>
              <a:rPr lang="nl-NL" dirty="0"/>
              <a:t>in </a:t>
            </a:r>
            <a:r>
              <a:rPr lang="nl-NL" dirty="0">
                <a:solidFill>
                  <a:srgbClr val="FF0000"/>
                </a:solidFill>
              </a:rPr>
              <a:t>diplomatie</a:t>
            </a:r>
            <a:r>
              <a:rPr lang="nl-NL" dirty="0"/>
              <a:t> door pragmatische </a:t>
            </a:r>
            <a:r>
              <a:rPr lang="nl-NL" dirty="0">
                <a:solidFill>
                  <a:srgbClr val="FF0000"/>
                </a:solidFill>
              </a:rPr>
              <a:t>tolerantie</a:t>
            </a:r>
            <a:r>
              <a:rPr lang="nl-NL" dirty="0"/>
              <a:t> </a:t>
            </a:r>
            <a:r>
              <a:rPr lang="nl-NL" sz="2300" i="1" dirty="0"/>
              <a:t>(christenen en joden werden met rust gelaten in ruil voor meer belasting)</a:t>
            </a:r>
          </a:p>
          <a:p>
            <a:pPr lvl="1"/>
            <a:r>
              <a:rPr lang="nl-NL" dirty="0"/>
              <a:t>Creëren van </a:t>
            </a:r>
            <a:r>
              <a:rPr lang="nl-NL" dirty="0">
                <a:solidFill>
                  <a:srgbClr val="FF0000"/>
                </a:solidFill>
              </a:rPr>
              <a:t>culturele en politieke </a:t>
            </a:r>
            <a:r>
              <a:rPr lang="nl-NL" dirty="0" smtClean="0">
                <a:solidFill>
                  <a:srgbClr val="FF0000"/>
                </a:solidFill>
              </a:rPr>
              <a:t>eenheid</a:t>
            </a:r>
            <a:r>
              <a:rPr lang="nl-NL" dirty="0" smtClean="0"/>
              <a:t>, bijv. invoeren </a:t>
            </a:r>
            <a:r>
              <a:rPr lang="nl-NL" dirty="0"/>
              <a:t>islamitische munt, Arabische als bestuurstaal, invoering van de Sharia (wetgeving). </a:t>
            </a:r>
          </a:p>
          <a:p>
            <a:pPr lvl="1"/>
            <a:r>
              <a:rPr lang="nl-NL" dirty="0"/>
              <a:t>Succesvol in </a:t>
            </a:r>
            <a:r>
              <a:rPr lang="nl-NL" dirty="0">
                <a:solidFill>
                  <a:srgbClr val="FF0000"/>
                </a:solidFill>
              </a:rPr>
              <a:t>militaire strijd </a:t>
            </a:r>
            <a:r>
              <a:rPr lang="nl-NL" dirty="0"/>
              <a:t>omdat:</a:t>
            </a:r>
          </a:p>
          <a:p>
            <a:pPr lvl="2"/>
            <a:r>
              <a:rPr lang="nl-NL" dirty="0"/>
              <a:t>Tegenstanders moslims </a:t>
            </a:r>
            <a:r>
              <a:rPr lang="nl-NL" dirty="0" smtClean="0"/>
              <a:t>waren relatief </a:t>
            </a:r>
            <a:r>
              <a:rPr lang="nl-NL" dirty="0"/>
              <a:t>zwak</a:t>
            </a:r>
          </a:p>
          <a:p>
            <a:pPr lvl="2"/>
            <a:r>
              <a:rPr lang="nl-NL" dirty="0"/>
              <a:t>De islam bevorderde het saamhorigheidsgevoel </a:t>
            </a:r>
            <a:r>
              <a:rPr lang="nl-NL" dirty="0" smtClean="0"/>
              <a:t>(eenheid in geloof) bij </a:t>
            </a:r>
            <a:r>
              <a:rPr lang="nl-NL" dirty="0"/>
              <a:t>Arabische nomadische stammen</a:t>
            </a:r>
          </a:p>
          <a:p>
            <a:pPr lvl="2"/>
            <a:r>
              <a:rPr lang="nl-NL" dirty="0" smtClean="0"/>
              <a:t>Het is een islamitische plicht </a:t>
            </a:r>
            <a:r>
              <a:rPr lang="nl-NL" dirty="0"/>
              <a:t>van </a:t>
            </a:r>
            <a:r>
              <a:rPr lang="nl-NL" dirty="0" smtClean="0"/>
              <a:t>de moslim </a:t>
            </a:r>
            <a:r>
              <a:rPr lang="nl-NL" dirty="0"/>
              <a:t>om aan de Jihad (strijden voor god) mee te doen. </a:t>
            </a:r>
          </a:p>
          <a:p>
            <a:pPr marL="0" indent="0">
              <a:buNone/>
            </a:pPr>
            <a:endParaRPr lang="nl-NL" dirty="0"/>
          </a:p>
        </p:txBody>
      </p:sp>
      <p:sp>
        <p:nvSpPr>
          <p:cNvPr id="2" name="Rechthoek 1"/>
          <p:cNvSpPr/>
          <p:nvPr/>
        </p:nvSpPr>
        <p:spPr>
          <a:xfrm>
            <a:off x="1017320" y="5988734"/>
            <a:ext cx="6096000" cy="646331"/>
          </a:xfrm>
          <a:prstGeom prst="rect">
            <a:avLst/>
          </a:prstGeom>
        </p:spPr>
        <p:txBody>
          <a:bodyPr>
            <a:spAutoFit/>
          </a:bodyPr>
          <a:lstStyle/>
          <a:p>
            <a:r>
              <a:rPr lang="nl-NL" dirty="0">
                <a:hlinkClick r:id="rId2"/>
              </a:rPr>
              <a:t>https://nos.nl/video/668102-jihadisten-streven-naar-kalifaat.html</a:t>
            </a:r>
            <a:endParaRPr lang="nl-NL" dirty="0"/>
          </a:p>
        </p:txBody>
      </p:sp>
    </p:spTree>
    <p:extLst>
      <p:ext uri="{BB962C8B-B14F-4D97-AF65-F5344CB8AC3E}">
        <p14:creationId xmlns:p14="http://schemas.microsoft.com/office/powerpoint/2010/main" val="354875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Late middeleeuwen (1000 – 1500)</a:t>
            </a:r>
            <a:br>
              <a:rPr lang="nl-NL" dirty="0" smtClean="0"/>
            </a:br>
            <a:r>
              <a:rPr lang="nl-NL" dirty="0" smtClean="0"/>
              <a:t>christelijke expansie</a:t>
            </a:r>
            <a:endParaRPr lang="nl-NL" dirty="0"/>
          </a:p>
        </p:txBody>
      </p:sp>
      <p:sp>
        <p:nvSpPr>
          <p:cNvPr id="3" name="Tijdelijke aanduiding voor inhoud 2"/>
          <p:cNvSpPr>
            <a:spLocks noGrp="1"/>
          </p:cNvSpPr>
          <p:nvPr>
            <p:ph idx="1"/>
          </p:nvPr>
        </p:nvSpPr>
        <p:spPr/>
        <p:txBody>
          <a:bodyPr/>
          <a:lstStyle/>
          <a:p>
            <a:pPr>
              <a:buNone/>
            </a:pPr>
            <a:r>
              <a:rPr lang="nl-NL" dirty="0"/>
              <a:t>Situatie: </a:t>
            </a:r>
          </a:p>
          <a:p>
            <a:pPr>
              <a:buNone/>
            </a:pPr>
            <a:r>
              <a:rPr lang="nl-NL" dirty="0"/>
              <a:t>	Heel (west)- Europa is christelijk, het leven van mensen (rijk en arm, jong en oud) is doordrenkt met het christelijke geloof (Rooms-Katholieke geloof)	</a:t>
            </a:r>
          </a:p>
          <a:p>
            <a:pPr>
              <a:buNone/>
            </a:pPr>
            <a:r>
              <a:rPr lang="nl-NL" dirty="0"/>
              <a:t>	</a:t>
            </a:r>
            <a:r>
              <a:rPr lang="nl-NL" dirty="0">
                <a:sym typeface="Wingdings" pitchFamily="2" charset="2"/>
              </a:rPr>
              <a:t></a:t>
            </a:r>
          </a:p>
          <a:p>
            <a:pPr>
              <a:buNone/>
            </a:pPr>
            <a:r>
              <a:rPr lang="nl-NL" dirty="0">
                <a:sym typeface="Wingdings" pitchFamily="2" charset="2"/>
              </a:rPr>
              <a:t>	ons geloof is het beste!</a:t>
            </a:r>
            <a:endParaRPr lang="nl-NL" dirty="0"/>
          </a:p>
          <a:p>
            <a:pPr marL="0" indent="0">
              <a:buNone/>
            </a:pPr>
            <a:endParaRPr lang="nl-NL" dirty="0"/>
          </a:p>
        </p:txBody>
      </p:sp>
    </p:spTree>
    <p:extLst>
      <p:ext uri="{BB962C8B-B14F-4D97-AF65-F5344CB8AC3E}">
        <p14:creationId xmlns:p14="http://schemas.microsoft.com/office/powerpoint/2010/main" val="411001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Christelijke expansie, 4 voorbeelden: </a:t>
            </a:r>
            <a:endParaRPr lang="nl-NL" dirty="0"/>
          </a:p>
        </p:txBody>
      </p:sp>
      <p:sp>
        <p:nvSpPr>
          <p:cNvPr id="3" name="Tijdelijke aanduiding voor inhoud 2"/>
          <p:cNvSpPr>
            <a:spLocks noGrp="1"/>
          </p:cNvSpPr>
          <p:nvPr>
            <p:ph idx="1"/>
          </p:nvPr>
        </p:nvSpPr>
        <p:spPr/>
        <p:txBody>
          <a:bodyPr>
            <a:normAutofit fontScale="92500" lnSpcReduction="10000"/>
          </a:bodyPr>
          <a:lstStyle/>
          <a:p>
            <a:pPr>
              <a:buNone/>
            </a:pPr>
            <a:r>
              <a:rPr lang="nl-NL" dirty="0" smtClean="0"/>
              <a:t>Expansie = uitbreiding</a:t>
            </a:r>
          </a:p>
          <a:p>
            <a:pPr>
              <a:buNone/>
            </a:pPr>
            <a:r>
              <a:rPr lang="nl-NL" dirty="0" smtClean="0"/>
              <a:t>	De uitbreiding / expansie van de christelijke wereld gebeurd in verschillende vormen: </a:t>
            </a:r>
          </a:p>
          <a:p>
            <a:pPr marL="514350" indent="-514350">
              <a:buFont typeface="+mj-lt"/>
              <a:buAutoNum type="arabicPeriod"/>
            </a:pPr>
            <a:r>
              <a:rPr lang="nl-NL" dirty="0" smtClean="0"/>
              <a:t>Verovering van Islamitisch Spanje (</a:t>
            </a:r>
            <a:r>
              <a:rPr lang="nl-NL" dirty="0" err="1" smtClean="0"/>
              <a:t>Reconquista</a:t>
            </a:r>
            <a:r>
              <a:rPr lang="nl-NL" dirty="0" smtClean="0"/>
              <a:t>)</a:t>
            </a:r>
          </a:p>
          <a:p>
            <a:pPr marL="514350" indent="-514350">
              <a:buFont typeface="+mj-lt"/>
              <a:buAutoNum type="arabicPeriod"/>
            </a:pPr>
            <a:r>
              <a:rPr lang="nl-NL" dirty="0" smtClean="0"/>
              <a:t>Kruistochten naar heilige land (kerk en adel, later ook het ‘gewone’ volk) </a:t>
            </a:r>
            <a:r>
              <a:rPr lang="nl-NL" dirty="0" smtClean="0">
                <a:sym typeface="Wingdings" panose="05000000000000000000" pitchFamily="2" charset="2"/>
              </a:rPr>
              <a:t> (</a:t>
            </a:r>
            <a:r>
              <a:rPr lang="nl-NL" smtClean="0">
                <a:sym typeface="Wingdings" panose="05000000000000000000" pitchFamily="2" charset="2"/>
              </a:rPr>
              <a:t>poging van) herovering </a:t>
            </a:r>
            <a:r>
              <a:rPr lang="nl-NL" dirty="0" smtClean="0">
                <a:sym typeface="Wingdings" panose="05000000000000000000" pitchFamily="2" charset="2"/>
              </a:rPr>
              <a:t>van de heilige plekken op de moslims</a:t>
            </a:r>
            <a:endParaRPr lang="nl-NL" dirty="0" smtClean="0"/>
          </a:p>
          <a:p>
            <a:pPr marL="514350" indent="-514350">
              <a:buFont typeface="+mj-lt"/>
              <a:buAutoNum type="arabicPeriod"/>
            </a:pPr>
            <a:r>
              <a:rPr lang="nl-NL" dirty="0" smtClean="0"/>
              <a:t>Verspreiding van christendom in dunbevolkt </a:t>
            </a:r>
            <a:r>
              <a:rPr lang="nl-NL" dirty="0" err="1" smtClean="0"/>
              <a:t>Oost-Europa</a:t>
            </a:r>
            <a:r>
              <a:rPr lang="nl-NL" dirty="0" smtClean="0"/>
              <a:t> (Letland, Polen, Hongarije)</a:t>
            </a:r>
          </a:p>
          <a:p>
            <a:pPr marL="514350" indent="-514350">
              <a:buFont typeface="+mj-lt"/>
              <a:buAutoNum type="arabicPeriod"/>
            </a:pPr>
            <a:r>
              <a:rPr lang="nl-NL" dirty="0" smtClean="0"/>
              <a:t>‘Interne’ kruistocht: vervolgen van </a:t>
            </a:r>
            <a:r>
              <a:rPr lang="nl-NL" dirty="0" err="1" smtClean="0"/>
              <a:t>andersgelovige</a:t>
            </a:r>
            <a:r>
              <a:rPr lang="nl-NL" dirty="0" smtClean="0"/>
              <a:t> christenen (niet zuiver in de geloofsleer): volgens de kerk zijn zij ketters!!! En moeten op de brandstapel komen. </a:t>
            </a:r>
            <a:endParaRPr lang="nl-NL" dirty="0"/>
          </a:p>
        </p:txBody>
      </p:sp>
      <p:sp>
        <p:nvSpPr>
          <p:cNvPr id="4" name="Rechthoek 3"/>
          <p:cNvSpPr/>
          <p:nvPr/>
        </p:nvSpPr>
        <p:spPr>
          <a:xfrm>
            <a:off x="1315094" y="6088006"/>
            <a:ext cx="4572000" cy="646331"/>
          </a:xfrm>
          <a:prstGeom prst="rect">
            <a:avLst/>
          </a:prstGeom>
        </p:spPr>
        <p:txBody>
          <a:bodyPr>
            <a:spAutoFit/>
          </a:bodyPr>
          <a:lstStyle/>
          <a:p>
            <a:r>
              <a:rPr lang="nl-NL" dirty="0">
                <a:hlinkClick r:id="rId2"/>
              </a:rPr>
              <a:t>http://schooltv.nl/video/de-kruistochten-de-verovering-van-jeruzalem/#q=kruistochten</a:t>
            </a:r>
            <a:endParaRPr lang="nl-NL" dirty="0"/>
          </a:p>
        </p:txBody>
      </p:sp>
    </p:spTree>
    <p:extLst>
      <p:ext uri="{BB962C8B-B14F-4D97-AF65-F5344CB8AC3E}">
        <p14:creationId xmlns:p14="http://schemas.microsoft.com/office/powerpoint/2010/main" val="1087181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christelijke expansie</a:t>
            </a:r>
            <a:endParaRPr lang="nl-NL" dirty="0"/>
          </a:p>
        </p:txBody>
      </p:sp>
      <p:sp>
        <p:nvSpPr>
          <p:cNvPr id="3" name="Tijdelijke aanduiding voor inhoud 2"/>
          <p:cNvSpPr>
            <a:spLocks noGrp="1"/>
          </p:cNvSpPr>
          <p:nvPr>
            <p:ph idx="1"/>
          </p:nvPr>
        </p:nvSpPr>
        <p:spPr/>
        <p:txBody>
          <a:bodyPr/>
          <a:lstStyle/>
          <a:p>
            <a:pPr>
              <a:buFontTx/>
              <a:buChar char="-"/>
            </a:pPr>
            <a:r>
              <a:rPr lang="nl-NL" dirty="0" smtClean="0"/>
              <a:t>1492 verdrijving van de moslims uit Spanje</a:t>
            </a:r>
          </a:p>
          <a:p>
            <a:pPr>
              <a:buFontTx/>
              <a:buChar char="-"/>
            </a:pPr>
            <a:r>
              <a:rPr lang="nl-NL" dirty="0" smtClean="0"/>
              <a:t>Handelscontacten tussen de Europese en de Arabische wereld: gunstig voor Europa door: </a:t>
            </a:r>
          </a:p>
          <a:p>
            <a:pPr lvl="1">
              <a:buFontTx/>
              <a:buChar char="-"/>
            </a:pPr>
            <a:r>
              <a:rPr lang="nl-NL" dirty="0" smtClean="0"/>
              <a:t>Ontdekking nieuwe uitvindingen</a:t>
            </a:r>
          </a:p>
          <a:p>
            <a:pPr lvl="1">
              <a:buFontTx/>
              <a:buChar char="-"/>
            </a:pPr>
            <a:r>
              <a:rPr lang="nl-NL" dirty="0" smtClean="0"/>
              <a:t>Komst </a:t>
            </a:r>
            <a:r>
              <a:rPr lang="nl-NL" smtClean="0"/>
              <a:t>van nieuwe wetenschap</a:t>
            </a:r>
            <a:endParaRPr lang="nl-NL" dirty="0" smtClean="0"/>
          </a:p>
          <a:p>
            <a:pPr marL="457200" lvl="1" indent="0">
              <a:buNone/>
            </a:pPr>
            <a:endParaRPr lang="nl-NL" dirty="0" smtClean="0"/>
          </a:p>
        </p:txBody>
      </p:sp>
    </p:spTree>
    <p:extLst>
      <p:ext uri="{BB962C8B-B14F-4D97-AF65-F5344CB8AC3E}">
        <p14:creationId xmlns:p14="http://schemas.microsoft.com/office/powerpoint/2010/main" val="5698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lnSpc>
                <a:spcPct val="115000"/>
              </a:lnSpc>
              <a:spcAft>
                <a:spcPts val="0"/>
              </a:spcAft>
              <a:buNone/>
            </a:pPr>
            <a:r>
              <a:rPr lang="nl-NL" i="1" dirty="0">
                <a:latin typeface="Arial" panose="020B0604020202020204" pitchFamily="34" charset="0"/>
                <a:ea typeface="Calibri" panose="020F0502020204030204" pitchFamily="34" charset="0"/>
                <a:cs typeface="Times New Roman" panose="02020603050405020304" pitchFamily="18" charset="0"/>
              </a:rPr>
              <a:t>Gebruik </a:t>
            </a:r>
            <a:r>
              <a:rPr lang="nl-NL" i="1" dirty="0" smtClean="0">
                <a:latin typeface="Arial" panose="020B0604020202020204" pitchFamily="34" charset="0"/>
                <a:ea typeface="Calibri" panose="020F0502020204030204" pitchFamily="34" charset="0"/>
                <a:cs typeface="Times New Roman" panose="02020603050405020304" pitchFamily="18" charset="0"/>
              </a:rPr>
              <a:t>de bron (volgende slide).</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nl-NL" dirty="0">
                <a:latin typeface="Arial" panose="020B0604020202020204" pitchFamily="34" charset="0"/>
                <a:ea typeface="Calibri" panose="020F0502020204030204" pitchFamily="34" charset="0"/>
                <a:cs typeface="Times New Roman" panose="02020603050405020304" pitchFamily="18" charset="0"/>
              </a:rPr>
              <a:t>Twee ontwikkelingen in de late middeleeuwen: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nl-NL" dirty="0">
                <a:latin typeface="Arial" panose="020B0604020202020204" pitchFamily="34" charset="0"/>
                <a:ea typeface="Calibri" panose="020F0502020204030204" pitchFamily="34" charset="0"/>
                <a:cs typeface="Times New Roman" panose="02020603050405020304" pitchFamily="18" charset="0"/>
              </a:rPr>
              <a:t>1 Er kwam een einde aan het autarkisch economische systeem 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nl-NL" dirty="0">
                <a:latin typeface="Arial" panose="020B0604020202020204" pitchFamily="34" charset="0"/>
                <a:ea typeface="Calibri" panose="020F0502020204030204" pitchFamily="34" charset="0"/>
                <a:cs typeface="Times New Roman" panose="02020603050405020304" pitchFamily="18" charset="0"/>
              </a:rPr>
              <a:t>2 de kruistochten naar het Midden-Oosten vonden plaats.</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nl-NL" dirty="0">
                <a:latin typeface="Arial" panose="020B0604020202020204" pitchFamily="34" charset="0"/>
                <a:ea typeface="Calibri" panose="020F0502020204030204" pitchFamily="34" charset="0"/>
                <a:cs typeface="Times New Roman" panose="02020603050405020304" pitchFamily="18" charset="0"/>
              </a:rPr>
              <a:t>4p Leg uit:</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nl-NL" dirty="0" smtClean="0">
                <a:latin typeface="Arial" panose="020B0604020202020204" pitchFamily="34" charset="0"/>
                <a:ea typeface="Calibri" panose="020F0502020204030204" pitchFamily="34" charset="0"/>
                <a:cs typeface="Times New Roman" panose="02020603050405020304" pitchFamily="18" charset="0"/>
              </a:rPr>
              <a:t></a:t>
            </a:r>
            <a:r>
              <a:rPr lang="nl-NL" dirty="0">
                <a:latin typeface="Arial" panose="020B0604020202020204" pitchFamily="34" charset="0"/>
                <a:ea typeface="Calibri" panose="020F0502020204030204" pitchFamily="34" charset="0"/>
                <a:cs typeface="Times New Roman" panose="02020603050405020304" pitchFamily="18" charset="0"/>
              </a:rPr>
              <a:t>dat er een samenhang is tussen de eerste ontwikkeling en </a:t>
            </a:r>
            <a:r>
              <a:rPr lang="nl-NL" dirty="0" smtClean="0">
                <a:latin typeface="Arial" panose="020B0604020202020204" pitchFamily="34" charset="0"/>
                <a:ea typeface="Calibri" panose="020F0502020204030204" pitchFamily="34" charset="0"/>
                <a:cs typeface="Times New Roman" panose="02020603050405020304" pitchFamily="18" charset="0"/>
              </a:rPr>
              <a:t>lokale</a:t>
            </a:r>
            <a:r>
              <a:rPr lang="nl-NL" dirty="0" smtClean="0">
                <a:latin typeface="Calibri" panose="020F0502020204030204" pitchFamily="34" charset="0"/>
                <a:ea typeface="Calibri" panose="020F0502020204030204" pitchFamily="34" charset="0"/>
                <a:cs typeface="Times New Roman" panose="02020603050405020304" pitchFamily="18" charset="0"/>
              </a:rPr>
              <a:t> </a:t>
            </a:r>
            <a:r>
              <a:rPr lang="nl-NL" dirty="0" smtClean="0">
                <a:latin typeface="Arial" panose="020B0604020202020204" pitchFamily="34" charset="0"/>
                <a:ea typeface="Calibri" panose="020F0502020204030204" pitchFamily="34" charset="0"/>
                <a:cs typeface="Times New Roman" panose="02020603050405020304" pitchFamily="18" charset="0"/>
              </a:rPr>
              <a:t>markten </a:t>
            </a:r>
            <a:r>
              <a:rPr lang="nl-NL" dirty="0">
                <a:latin typeface="Arial" panose="020B0604020202020204" pitchFamily="34" charset="0"/>
                <a:ea typeface="Calibri" panose="020F0502020204030204" pitchFamily="34" charset="0"/>
                <a:cs typeface="Times New Roman" panose="02020603050405020304" pitchFamily="18" charset="0"/>
              </a:rPr>
              <a:t>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dirty="0" smtClean="0">
                <a:latin typeface="Arial" panose="020B0604020202020204" pitchFamily="34" charset="0"/>
                <a:ea typeface="Calibri" panose="020F0502020204030204" pitchFamily="34" charset="0"/>
              </a:rPr>
              <a:t></a:t>
            </a:r>
            <a:r>
              <a:rPr lang="nl-NL" dirty="0">
                <a:latin typeface="Arial" panose="020B0604020202020204" pitchFamily="34" charset="0"/>
                <a:ea typeface="Calibri" panose="020F0502020204030204" pitchFamily="34" charset="0"/>
              </a:rPr>
              <a:t>waardoor de jaarmarkten profiteren van de kruistochten</a:t>
            </a:r>
            <a:endParaRPr lang="nl-NL" dirty="0"/>
          </a:p>
        </p:txBody>
      </p:sp>
    </p:spTree>
    <p:extLst>
      <p:ext uri="{BB962C8B-B14F-4D97-AF65-F5344CB8AC3E}">
        <p14:creationId xmlns:p14="http://schemas.microsoft.com/office/powerpoint/2010/main" val="31720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 </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De Franse monnik Humbert de Romans schrijft in 1270 over markten en jaarmarkten:</a:t>
            </a:r>
          </a:p>
          <a:p>
            <a:pPr marL="0" indent="0">
              <a:buNone/>
            </a:pPr>
            <a:r>
              <a:rPr lang="nl-NL" dirty="0"/>
              <a:t>Hoewel de termen markt en jaarmarkt vaak door elkaar heen worden </a:t>
            </a:r>
            <a:r>
              <a:rPr lang="nl-NL" dirty="0" smtClean="0"/>
              <a:t>gebruikt, is </a:t>
            </a:r>
            <a:r>
              <a:rPr lang="nl-NL" dirty="0"/>
              <a:t>er wel degelijk verschil tussen beide. Op jaarmarkten worden dure </a:t>
            </a:r>
            <a:r>
              <a:rPr lang="nl-NL" dirty="0" smtClean="0"/>
              <a:t>zaken verkocht</a:t>
            </a:r>
            <a:r>
              <a:rPr lang="nl-NL" dirty="0"/>
              <a:t>, ze vinden slechts één keer per jaar plaats en er komen </a:t>
            </a:r>
            <a:r>
              <a:rPr lang="nl-NL" dirty="0" smtClean="0"/>
              <a:t>mensen naartoe </a:t>
            </a:r>
            <a:r>
              <a:rPr lang="nl-NL" dirty="0"/>
              <a:t>van heinde en verre. Gewone markten zijn voor de </a:t>
            </a:r>
            <a:r>
              <a:rPr lang="nl-NL" dirty="0" smtClean="0"/>
              <a:t>onbelangrijke dingen</a:t>
            </a:r>
            <a:r>
              <a:rPr lang="nl-NL" dirty="0"/>
              <a:t>, de dagelijkse levensbehoeften, ze worden wekelijks gehouden en alleen bezocht door de mensen uit de streek.</a:t>
            </a:r>
          </a:p>
          <a:p>
            <a:endParaRPr lang="nl-NL" dirty="0"/>
          </a:p>
        </p:txBody>
      </p:sp>
    </p:spTree>
    <p:extLst>
      <p:ext uri="{BB962C8B-B14F-4D97-AF65-F5344CB8AC3E}">
        <p14:creationId xmlns:p14="http://schemas.microsoft.com/office/powerpoint/2010/main" val="149386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 </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b="1" dirty="0"/>
              <a:t>maximumscore 4</a:t>
            </a:r>
            <a:endParaRPr lang="nl-NL" dirty="0"/>
          </a:p>
          <a:p>
            <a:pPr marL="0" indent="0">
              <a:buNone/>
            </a:pPr>
            <a:r>
              <a:rPr lang="nl-NL" dirty="0"/>
              <a:t>Voorbeeld van een juist antwoord is:</a:t>
            </a:r>
          </a:p>
          <a:p>
            <a:pPr marL="0" indent="0">
              <a:buNone/>
            </a:pPr>
            <a:r>
              <a:rPr lang="nl-NL" dirty="0"/>
              <a:t>• Het eind van het autarkisch economische systeem hangt samen met</a:t>
            </a:r>
          </a:p>
          <a:p>
            <a:pPr marL="0" indent="0">
              <a:buNone/>
            </a:pPr>
            <a:r>
              <a:rPr lang="nl-NL" dirty="0"/>
              <a:t>lokale markten, omdat via deze markten de dorpen en steden hun</a:t>
            </a:r>
          </a:p>
          <a:p>
            <a:pPr marL="0" indent="0">
              <a:buNone/>
            </a:pPr>
            <a:r>
              <a:rPr lang="nl-NL" dirty="0"/>
              <a:t>landbouw- en ambachtsproducten kunnen uitwisselen waardoor de</a:t>
            </a:r>
          </a:p>
          <a:p>
            <a:pPr marL="0" indent="0">
              <a:buNone/>
            </a:pPr>
            <a:r>
              <a:rPr lang="nl-NL" dirty="0"/>
              <a:t>noodzaak tot autarkie vermindert </a:t>
            </a:r>
            <a:r>
              <a:rPr lang="nl-NL" dirty="0" smtClean="0"/>
              <a:t>2</a:t>
            </a:r>
          </a:p>
          <a:p>
            <a:pPr marL="0" indent="0">
              <a:buNone/>
            </a:pPr>
            <a:r>
              <a:rPr lang="nl-NL" dirty="0" smtClean="0"/>
              <a:t>• </a:t>
            </a:r>
            <a:r>
              <a:rPr lang="nl-NL" dirty="0"/>
              <a:t>De jaarmarkten profiteren van de kruistochten, omdat daardoor</a:t>
            </a:r>
          </a:p>
          <a:p>
            <a:pPr marL="0" indent="0">
              <a:buNone/>
            </a:pPr>
            <a:r>
              <a:rPr lang="nl-NL" dirty="0"/>
              <a:t>luxe/dure producten naar Europa komen die worden verkocht op de</a:t>
            </a:r>
          </a:p>
          <a:p>
            <a:pPr marL="0" indent="0">
              <a:buNone/>
            </a:pPr>
            <a:r>
              <a:rPr lang="nl-NL" dirty="0"/>
              <a:t>jaarmarkten, wat mensen van heinde en verre aantrekt 2</a:t>
            </a:r>
          </a:p>
          <a:p>
            <a:pPr marL="0" indent="0">
              <a:buNone/>
            </a:pPr>
            <a:endParaRPr lang="nl-NL" dirty="0"/>
          </a:p>
        </p:txBody>
      </p:sp>
    </p:spTree>
    <p:extLst>
      <p:ext uri="{BB962C8B-B14F-4D97-AF65-F5344CB8AC3E}">
        <p14:creationId xmlns:p14="http://schemas.microsoft.com/office/powerpoint/2010/main" val="297945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 </a:t>
            </a:r>
            <a:endParaRPr lang="nl-NL" dirty="0"/>
          </a:p>
        </p:txBody>
      </p:sp>
      <p:sp>
        <p:nvSpPr>
          <p:cNvPr id="3" name="Tijdelijke aanduiding voor inhoud 2"/>
          <p:cNvSpPr>
            <a:spLocks noGrp="1"/>
          </p:cNvSpPr>
          <p:nvPr>
            <p:ph idx="1"/>
          </p:nvPr>
        </p:nvSpPr>
        <p:spPr/>
        <p:txBody>
          <a:bodyPr/>
          <a:lstStyle/>
          <a:p>
            <a:r>
              <a:rPr lang="nl-NL" dirty="0" smtClean="0"/>
              <a:t>De verspreiding van het christendom in geheel Europa. (vroege middeleeuwen) </a:t>
            </a:r>
          </a:p>
          <a:p>
            <a:r>
              <a:rPr lang="nl-NL" dirty="0" smtClean="0"/>
              <a:t>Het ontstaan en de verspreiding van de islam. (vroege middeleeuwen) </a:t>
            </a:r>
          </a:p>
          <a:p>
            <a:r>
              <a:rPr lang="nl-NL" dirty="0" smtClean="0"/>
              <a:t>De </a:t>
            </a:r>
            <a:r>
              <a:rPr lang="nl-NL" dirty="0"/>
              <a:t>expansie van de christelijke wereld naar buiten toe, onder andere in de vorm van kruistochten</a:t>
            </a:r>
            <a:r>
              <a:rPr lang="nl-NL" dirty="0" smtClean="0"/>
              <a:t>. (late middeleeuwen) </a:t>
            </a:r>
          </a:p>
          <a:p>
            <a:endParaRPr lang="nl-NL" dirty="0"/>
          </a:p>
        </p:txBody>
      </p:sp>
    </p:spTree>
    <p:extLst>
      <p:ext uri="{BB962C8B-B14F-4D97-AF65-F5344CB8AC3E}">
        <p14:creationId xmlns:p14="http://schemas.microsoft.com/office/powerpoint/2010/main" val="67980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verspreiding van het christendom (= </a:t>
            </a:r>
            <a:r>
              <a:rPr lang="nl-NL" b="1" dirty="0" smtClean="0">
                <a:solidFill>
                  <a:srgbClr val="FF0000"/>
                </a:solidFill>
              </a:rPr>
              <a:t>kerstening</a:t>
            </a:r>
            <a:r>
              <a:rPr lang="nl-NL" dirty="0" smtClean="0"/>
              <a:t>) in Europa; het begin</a:t>
            </a:r>
            <a:endParaRPr lang="nl-NL" dirty="0"/>
          </a:p>
        </p:txBody>
      </p:sp>
      <p:sp>
        <p:nvSpPr>
          <p:cNvPr id="3" name="Tijdelijke aanduiding voor inhoud 2"/>
          <p:cNvSpPr>
            <a:spLocks noGrp="1"/>
          </p:cNvSpPr>
          <p:nvPr>
            <p:ph idx="1"/>
          </p:nvPr>
        </p:nvSpPr>
        <p:spPr>
          <a:xfrm>
            <a:off x="838200" y="1812746"/>
            <a:ext cx="10515600" cy="4351338"/>
          </a:xfrm>
        </p:spPr>
        <p:txBody>
          <a:bodyPr/>
          <a:lstStyle/>
          <a:p>
            <a:pPr marL="0" indent="0">
              <a:buNone/>
            </a:pPr>
            <a:r>
              <a:rPr lang="nl-NL" sz="2400" b="1" i="1" dirty="0" smtClean="0">
                <a:solidFill>
                  <a:srgbClr val="FF0000"/>
                </a:solidFill>
              </a:rPr>
              <a:t>392</a:t>
            </a:r>
            <a:r>
              <a:rPr lang="nl-NL" sz="2400" i="1" dirty="0" smtClean="0"/>
              <a:t> =  christendom staatsgodsdienst van de Romeinen</a:t>
            </a:r>
            <a:r>
              <a:rPr lang="nl-NL" sz="2400" i="1" dirty="0">
                <a:sym typeface="Wingdings" panose="05000000000000000000" pitchFamily="2" charset="2"/>
              </a:rPr>
              <a:t> </a:t>
            </a:r>
            <a:r>
              <a:rPr lang="nl-NL" sz="2400" i="1" dirty="0" smtClean="0">
                <a:sym typeface="Wingdings" panose="05000000000000000000" pitchFamily="2" charset="2"/>
              </a:rPr>
              <a:t> christendom was vooral aanwezig in de kern van het Romeinse rijk (rondom Rome). </a:t>
            </a:r>
          </a:p>
          <a:p>
            <a:pPr marL="0" indent="0">
              <a:buNone/>
            </a:pPr>
            <a:r>
              <a:rPr lang="nl-NL" sz="2400" i="1" dirty="0" smtClean="0">
                <a:sym typeface="Wingdings" panose="05000000000000000000" pitchFamily="2" charset="2"/>
              </a:rPr>
              <a:t>En Noordwest Europa in die tijd? Vooral Germaanse godsdienst (polytheïstisch/ natuurgodsdienst) of afwijkende christelijke godsdienst (Arianisme) </a:t>
            </a:r>
          </a:p>
          <a:p>
            <a:pPr marL="0" indent="0">
              <a:buNone/>
            </a:pPr>
            <a:r>
              <a:rPr lang="nl-NL" sz="2400" dirty="0" smtClean="0">
                <a:sym typeface="Wingdings" panose="05000000000000000000" pitchFamily="2" charset="2"/>
              </a:rPr>
              <a:t>Hoe komt het christendom in Noordwest Europa? </a:t>
            </a:r>
          </a:p>
          <a:p>
            <a:pPr marL="0" indent="0">
              <a:buNone/>
            </a:pPr>
            <a:r>
              <a:rPr lang="nl-NL" sz="2400" dirty="0" smtClean="0">
                <a:sym typeface="Wingdings" panose="05000000000000000000" pitchFamily="2" charset="2"/>
              </a:rPr>
              <a:t>Door samenwerking op </a:t>
            </a:r>
            <a:r>
              <a:rPr lang="nl-NL" sz="2400" b="1" dirty="0" smtClean="0">
                <a:solidFill>
                  <a:srgbClr val="FF0000"/>
                </a:solidFill>
                <a:sym typeface="Wingdings" panose="05000000000000000000" pitchFamily="2" charset="2"/>
              </a:rPr>
              <a:t>religieus </a:t>
            </a:r>
            <a:r>
              <a:rPr lang="nl-NL" sz="2400" dirty="0" smtClean="0">
                <a:sym typeface="Wingdings" panose="05000000000000000000" pitchFamily="2" charset="2"/>
              </a:rPr>
              <a:t>en</a:t>
            </a:r>
            <a:r>
              <a:rPr lang="nl-NL" sz="2400" b="1" dirty="0" smtClean="0">
                <a:solidFill>
                  <a:srgbClr val="FF0000"/>
                </a:solidFill>
                <a:sym typeface="Wingdings" panose="05000000000000000000" pitchFamily="2" charset="2"/>
              </a:rPr>
              <a:t> politiek</a:t>
            </a:r>
            <a:r>
              <a:rPr lang="nl-NL" sz="2400" dirty="0" smtClean="0">
                <a:sym typeface="Wingdings" panose="05000000000000000000" pitchFamily="2" charset="2"/>
              </a:rPr>
              <a:t> gebied</a:t>
            </a:r>
            <a:r>
              <a:rPr lang="nl-NL" dirty="0" smtClean="0">
                <a:sym typeface="Wingdings" panose="05000000000000000000" pitchFamily="2" charset="2"/>
              </a:rPr>
              <a:t>. </a:t>
            </a:r>
          </a:p>
          <a:p>
            <a:pPr marL="0" indent="0">
              <a:buNone/>
            </a:pPr>
            <a:endParaRPr lang="nl-NL" dirty="0" smtClean="0"/>
          </a:p>
        </p:txBody>
      </p:sp>
      <p:sp>
        <p:nvSpPr>
          <p:cNvPr id="4" name="Rechthoekige toelichting 3"/>
          <p:cNvSpPr/>
          <p:nvPr/>
        </p:nvSpPr>
        <p:spPr>
          <a:xfrm>
            <a:off x="2034327" y="4675031"/>
            <a:ext cx="2910625" cy="798490"/>
          </a:xfrm>
          <a:prstGeom prst="wedgeRectCallout">
            <a:avLst>
              <a:gd name="adj1" fmla="val 35268"/>
              <a:gd name="adj2" fmla="val -93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n w="0"/>
                <a:solidFill>
                  <a:schemeClr val="tx1"/>
                </a:solidFill>
                <a:effectLst>
                  <a:outerShdw blurRad="38100" dist="19050" dir="2700000" algn="tl" rotWithShape="0">
                    <a:schemeClr val="dk1">
                      <a:alpha val="40000"/>
                    </a:schemeClr>
                  </a:outerShdw>
                </a:effectLst>
              </a:rPr>
              <a:t>De kerk in Rome: Paus, bisschoppen, kloosterordes</a:t>
            </a:r>
            <a:endParaRPr lang="nl-NL" dirty="0"/>
          </a:p>
        </p:txBody>
      </p:sp>
      <p:sp>
        <p:nvSpPr>
          <p:cNvPr id="5" name="Rechthoekige toelichting 4"/>
          <p:cNvSpPr/>
          <p:nvPr/>
        </p:nvSpPr>
        <p:spPr>
          <a:xfrm>
            <a:off x="5722512" y="4675031"/>
            <a:ext cx="3447782" cy="798490"/>
          </a:xfrm>
          <a:prstGeom prst="wedgeRectCallout">
            <a:avLst>
              <a:gd name="adj1" fmla="val -35974"/>
              <a:gd name="adj2" fmla="val -93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n w="0"/>
                <a:solidFill>
                  <a:schemeClr val="tx1"/>
                </a:solidFill>
                <a:effectLst>
                  <a:outerShdw blurRad="38100" dist="19050" dir="2700000" algn="tl" rotWithShape="0">
                    <a:schemeClr val="dk1">
                      <a:alpha val="40000"/>
                    </a:schemeClr>
                  </a:outerShdw>
                </a:effectLst>
              </a:rPr>
              <a:t>Het Germaanse vorstenhuis: de Franken</a:t>
            </a:r>
            <a:endParaRPr lang="nl-NL" dirty="0"/>
          </a:p>
        </p:txBody>
      </p:sp>
    </p:spTree>
    <p:extLst>
      <p:ext uri="{BB962C8B-B14F-4D97-AF65-F5344CB8AC3E}">
        <p14:creationId xmlns:p14="http://schemas.microsoft.com/office/powerpoint/2010/main" val="34862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Verbond tussen de Franken en de kerk: </a:t>
            </a:r>
            <a:r>
              <a:rPr lang="nl-NL" u="sng" dirty="0" smtClean="0"/>
              <a:t>voordelen voor Franken</a:t>
            </a:r>
            <a:endParaRPr lang="nl-NL" u="sng" dirty="0"/>
          </a:p>
        </p:txBody>
      </p:sp>
      <p:sp>
        <p:nvSpPr>
          <p:cNvPr id="3" name="Tijdelijke aanduiding voor inhoud 2"/>
          <p:cNvSpPr>
            <a:spLocks noGrp="1"/>
          </p:cNvSpPr>
          <p:nvPr>
            <p:ph idx="1"/>
          </p:nvPr>
        </p:nvSpPr>
        <p:spPr>
          <a:xfrm>
            <a:off x="954110" y="1690688"/>
            <a:ext cx="10515600" cy="4645718"/>
          </a:xfrm>
        </p:spPr>
        <p:txBody>
          <a:bodyPr>
            <a:normAutofit/>
          </a:bodyPr>
          <a:lstStyle/>
          <a:p>
            <a:pPr marL="0" indent="0">
              <a:buNone/>
            </a:pPr>
            <a:r>
              <a:rPr lang="nl-NL" dirty="0" smtClean="0"/>
              <a:t>In het jaar </a:t>
            </a:r>
            <a:r>
              <a:rPr lang="nl-NL" dirty="0" smtClean="0">
                <a:solidFill>
                  <a:srgbClr val="FF0000"/>
                </a:solidFill>
              </a:rPr>
              <a:t>500</a:t>
            </a:r>
            <a:r>
              <a:rPr lang="nl-NL" dirty="0" smtClean="0"/>
              <a:t> bekeert </a:t>
            </a:r>
            <a:r>
              <a:rPr lang="nl-NL" dirty="0" smtClean="0">
                <a:solidFill>
                  <a:srgbClr val="FF0000"/>
                </a:solidFill>
              </a:rPr>
              <a:t>Clovis</a:t>
            </a:r>
            <a:r>
              <a:rPr lang="nl-NL" dirty="0" smtClean="0"/>
              <a:t> (de vorst van de Franken) zich tot het christendom </a:t>
            </a:r>
            <a:r>
              <a:rPr lang="nl-NL" sz="1600" i="1" dirty="0" smtClean="0"/>
              <a:t>(goed voorbeeld doet volgen: onderdanen bekeren zich ook tot christendom)</a:t>
            </a:r>
          </a:p>
          <a:p>
            <a:pPr marL="0" indent="0">
              <a:buNone/>
            </a:pPr>
            <a:r>
              <a:rPr lang="nl-NL" dirty="0" smtClean="0"/>
              <a:t>Waarom?</a:t>
            </a:r>
          </a:p>
          <a:p>
            <a:pPr>
              <a:buFont typeface="Wingdings" panose="05000000000000000000" pitchFamily="2" charset="2"/>
              <a:buChar char="Ø"/>
            </a:pPr>
            <a:r>
              <a:rPr lang="nl-NL" dirty="0" smtClean="0"/>
              <a:t>Uit </a:t>
            </a:r>
            <a:r>
              <a:rPr lang="nl-NL" dirty="0" smtClean="0">
                <a:solidFill>
                  <a:srgbClr val="FF0000"/>
                </a:solidFill>
              </a:rPr>
              <a:t>religieuze overwegingen </a:t>
            </a:r>
            <a:r>
              <a:rPr lang="nl-NL" dirty="0" smtClean="0"/>
              <a:t>= het christendom is het beste geloof / krijgen van een zegen van god. </a:t>
            </a:r>
          </a:p>
          <a:p>
            <a:pPr marL="0" indent="0">
              <a:buNone/>
            </a:pPr>
            <a:r>
              <a:rPr lang="nl-NL" dirty="0" smtClean="0"/>
              <a:t>Maar ook:</a:t>
            </a:r>
          </a:p>
          <a:p>
            <a:pPr>
              <a:buFont typeface="Wingdings" panose="05000000000000000000" pitchFamily="2" charset="2"/>
              <a:buChar char="Ø"/>
            </a:pPr>
            <a:r>
              <a:rPr lang="nl-NL" dirty="0" smtClean="0"/>
              <a:t>(!) Uit </a:t>
            </a:r>
            <a:r>
              <a:rPr lang="nl-NL" dirty="0" smtClean="0">
                <a:solidFill>
                  <a:srgbClr val="FF0000"/>
                </a:solidFill>
              </a:rPr>
              <a:t>politieke overwegingen </a:t>
            </a:r>
            <a:r>
              <a:rPr lang="nl-NL" dirty="0" smtClean="0"/>
              <a:t>= door de samenwerking met de kerk konden de Franken beschikken over ervaren bestuurders als bisschoppen (zij konden lezen en schrijven e.d.)</a:t>
            </a:r>
            <a:endParaRPr lang="nl-NL" dirty="0"/>
          </a:p>
        </p:txBody>
      </p:sp>
    </p:spTree>
    <p:extLst>
      <p:ext uri="{BB962C8B-B14F-4D97-AF65-F5344CB8AC3E}">
        <p14:creationId xmlns:p14="http://schemas.microsoft.com/office/powerpoint/2010/main" val="6293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Verbond tussen de kerk en de Franken: </a:t>
            </a:r>
            <a:r>
              <a:rPr lang="nl-NL" u="sng" dirty="0" smtClean="0"/>
              <a:t>voordelen voor de kerk</a:t>
            </a:r>
            <a:endParaRPr lang="nl-NL" u="sng" dirty="0"/>
          </a:p>
        </p:txBody>
      </p:sp>
      <p:sp>
        <p:nvSpPr>
          <p:cNvPr id="3" name="Tijdelijke aanduiding voor inhoud 2"/>
          <p:cNvSpPr>
            <a:spLocks noGrp="1"/>
          </p:cNvSpPr>
          <p:nvPr>
            <p:ph idx="1"/>
          </p:nvPr>
        </p:nvSpPr>
        <p:spPr>
          <a:xfrm>
            <a:off x="954110" y="1690688"/>
            <a:ext cx="10515600" cy="4645718"/>
          </a:xfrm>
        </p:spPr>
        <p:txBody>
          <a:bodyPr>
            <a:normAutofit/>
          </a:bodyPr>
          <a:lstStyle/>
          <a:p>
            <a:pPr marL="0" indent="0">
              <a:buNone/>
            </a:pPr>
            <a:r>
              <a:rPr lang="nl-NL" dirty="0" smtClean="0"/>
              <a:t>Vooral uit </a:t>
            </a:r>
            <a:r>
              <a:rPr lang="nl-NL" dirty="0" smtClean="0">
                <a:solidFill>
                  <a:srgbClr val="FF0000"/>
                </a:solidFill>
              </a:rPr>
              <a:t>politieke overwegingen </a:t>
            </a:r>
            <a:r>
              <a:rPr lang="nl-NL" dirty="0" smtClean="0"/>
              <a:t>= </a:t>
            </a:r>
          </a:p>
          <a:p>
            <a:pPr>
              <a:buFont typeface="Wingdings" panose="05000000000000000000" pitchFamily="2" charset="2"/>
              <a:buChar char="Ø"/>
            </a:pPr>
            <a:r>
              <a:rPr lang="nl-NL" dirty="0" smtClean="0"/>
              <a:t>door de samenwerking met de Franken kreeg de kerk militaire bescherming van de Franken. </a:t>
            </a: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174" y="3129366"/>
            <a:ext cx="4018209" cy="3553808"/>
          </a:xfrm>
          <a:prstGeom prst="rect">
            <a:avLst/>
          </a:prstGeom>
        </p:spPr>
      </p:pic>
      <p:sp>
        <p:nvSpPr>
          <p:cNvPr id="5" name="Rechthoekige toelichting 4"/>
          <p:cNvSpPr/>
          <p:nvPr/>
        </p:nvSpPr>
        <p:spPr>
          <a:xfrm>
            <a:off x="8574646" y="3129366"/>
            <a:ext cx="2539822" cy="3262450"/>
          </a:xfrm>
          <a:prstGeom prst="wedgeRectCallout">
            <a:avLst>
              <a:gd name="adj1" fmla="val -103932"/>
              <a:gd name="adj2" fmla="val 163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ln w="0"/>
                <a:solidFill>
                  <a:schemeClr val="tx1"/>
                </a:solidFill>
                <a:effectLst>
                  <a:outerShdw blurRad="38100" dist="19050" dir="2700000" algn="tl" rotWithShape="0">
                    <a:schemeClr val="dk1">
                      <a:alpha val="40000"/>
                    </a:schemeClr>
                  </a:outerShdw>
                </a:effectLst>
              </a:rPr>
              <a:t>Als er overal dezelfde godsdienst is, creëer je eenheid in je rijk en daardoor kun je je macht versterken </a:t>
            </a:r>
            <a:r>
              <a:rPr lang="nl-NL" i="1" dirty="0" smtClean="0">
                <a:ln w="0"/>
                <a:solidFill>
                  <a:schemeClr val="tx1"/>
                </a:solidFill>
                <a:effectLst>
                  <a:outerShdw blurRad="38100" dist="19050" dir="2700000" algn="tl" rotWithShape="0">
                    <a:schemeClr val="dk1">
                      <a:alpha val="40000"/>
                    </a:schemeClr>
                  </a:outerShdw>
                </a:effectLst>
              </a:rPr>
              <a:t>(minder verschillende geloofsopvattingen, dus minder conflicten) </a:t>
            </a:r>
            <a:r>
              <a:rPr lang="nl-NL" dirty="0" smtClean="0">
                <a:ln w="0"/>
                <a:solidFill>
                  <a:schemeClr val="tx1"/>
                </a:solidFill>
                <a:effectLst>
                  <a:outerShdw blurRad="38100" dist="19050" dir="2700000" algn="tl" rotWithShape="0">
                    <a:schemeClr val="dk1">
                      <a:alpha val="40000"/>
                    </a:schemeClr>
                  </a:outerShdw>
                </a:effectLst>
              </a:rPr>
              <a:t>. </a:t>
            </a:r>
            <a:endParaRPr lang="nl-NL" dirty="0"/>
          </a:p>
        </p:txBody>
      </p:sp>
    </p:spTree>
    <p:extLst>
      <p:ext uri="{BB962C8B-B14F-4D97-AF65-F5344CB8AC3E}">
        <p14:creationId xmlns:p14="http://schemas.microsoft.com/office/powerpoint/2010/main" val="66234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 dit verbond tussen Kerk en Franken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Ontstond een succesvolle samenwerking:</a:t>
            </a:r>
          </a:p>
          <a:p>
            <a:pPr>
              <a:buFontTx/>
              <a:buChar char="-"/>
            </a:pPr>
            <a:r>
              <a:rPr lang="nl-NL" dirty="0" smtClean="0"/>
              <a:t>Franken ontwikkelde zich als machtigste volk in Noordwest-Europa</a:t>
            </a:r>
          </a:p>
          <a:p>
            <a:pPr>
              <a:buFontTx/>
              <a:buChar char="-"/>
            </a:pPr>
            <a:r>
              <a:rPr lang="nl-NL" dirty="0" smtClean="0"/>
              <a:t>Het christendom werd succesvol verspreid in de veroverde gebieden. </a:t>
            </a:r>
          </a:p>
          <a:p>
            <a:pPr lvl="1">
              <a:buFontTx/>
              <a:buChar char="-"/>
            </a:pPr>
            <a:r>
              <a:rPr lang="nl-NL" dirty="0" smtClean="0"/>
              <a:t>Met behulp van </a:t>
            </a:r>
            <a:r>
              <a:rPr lang="nl-NL" dirty="0" smtClean="0">
                <a:solidFill>
                  <a:srgbClr val="FF0000"/>
                </a:solidFill>
              </a:rPr>
              <a:t>monniken</a:t>
            </a:r>
            <a:r>
              <a:rPr lang="nl-NL" dirty="0" smtClean="0"/>
              <a:t> die als </a:t>
            </a:r>
            <a:r>
              <a:rPr lang="nl-NL" dirty="0" smtClean="0">
                <a:solidFill>
                  <a:srgbClr val="FF0000"/>
                </a:solidFill>
              </a:rPr>
              <a:t>missionaris </a:t>
            </a:r>
            <a:r>
              <a:rPr lang="nl-NL" dirty="0" smtClean="0"/>
              <a:t>het geloof verspreidde. </a:t>
            </a:r>
            <a:r>
              <a:rPr lang="nl-NL" dirty="0" smtClean="0">
                <a:solidFill>
                  <a:srgbClr val="FF0000"/>
                </a:solidFill>
              </a:rPr>
              <a:t>Bonifatius</a:t>
            </a:r>
            <a:r>
              <a:rPr lang="nl-NL" dirty="0" smtClean="0"/>
              <a:t> en </a:t>
            </a:r>
            <a:r>
              <a:rPr lang="nl-NL" dirty="0" smtClean="0">
                <a:solidFill>
                  <a:srgbClr val="FF0000"/>
                </a:solidFill>
              </a:rPr>
              <a:t>Willibrord</a:t>
            </a:r>
            <a:r>
              <a:rPr lang="nl-NL" dirty="0" smtClean="0"/>
              <a:t>. </a:t>
            </a:r>
          </a:p>
          <a:p>
            <a:pPr lvl="1">
              <a:buFontTx/>
              <a:buChar char="-"/>
            </a:pPr>
            <a:r>
              <a:rPr lang="nl-NL" dirty="0" smtClean="0"/>
              <a:t>De verspreiders maakten gebruik van de bestaande geloven (bijv. Germaanse geloven) en lieten het christendom ‘samensmelten’ met Germaanse tradities en gebruiken (= Syncretisme)</a:t>
            </a:r>
          </a:p>
          <a:p>
            <a:pPr lvl="2">
              <a:buFontTx/>
              <a:buChar char="-"/>
            </a:pPr>
            <a:r>
              <a:rPr lang="nl-NL" dirty="0" smtClean="0"/>
              <a:t>VB: kerstmis = lichtfeest (Germaans) + geboorte van Jezus (christelijk) </a:t>
            </a:r>
          </a:p>
        </p:txBody>
      </p:sp>
      <p:sp>
        <p:nvSpPr>
          <p:cNvPr id="4" name="Rechthoek 3"/>
          <p:cNvSpPr/>
          <p:nvPr/>
        </p:nvSpPr>
        <p:spPr>
          <a:xfrm>
            <a:off x="1519646" y="5665569"/>
            <a:ext cx="6096000" cy="646331"/>
          </a:xfrm>
          <a:prstGeom prst="rect">
            <a:avLst/>
          </a:prstGeom>
        </p:spPr>
        <p:txBody>
          <a:bodyPr>
            <a:spAutoFit/>
          </a:bodyPr>
          <a:lstStyle/>
          <a:p>
            <a:r>
              <a:rPr lang="nl-NL" dirty="0">
                <a:hlinkClick r:id="rId2"/>
              </a:rPr>
              <a:t>https://schooltv.nl/video/waarom-halen-we-met-kerst-een-boom-in-huis-een-versierde-kerstboom-met-lichtjes/</a:t>
            </a:r>
            <a:endParaRPr lang="nl-NL" dirty="0"/>
          </a:p>
        </p:txBody>
      </p:sp>
    </p:spTree>
    <p:extLst>
      <p:ext uri="{BB962C8B-B14F-4D97-AF65-F5344CB8AC3E}">
        <p14:creationId xmlns:p14="http://schemas.microsoft.com/office/powerpoint/2010/main" val="3425162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Kerk werd héél machtig</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Kloosters </a:t>
            </a:r>
            <a:r>
              <a:rPr lang="nl-NL" sz="2000" i="1" dirty="0" smtClean="0"/>
              <a:t>(reguliere geestelijken) </a:t>
            </a:r>
            <a:r>
              <a:rPr lang="nl-NL" dirty="0" smtClean="0"/>
              <a:t>werden belangrijke centra van macht op politiek en economische gebied:</a:t>
            </a:r>
          </a:p>
          <a:p>
            <a:pPr>
              <a:buFontTx/>
              <a:buChar char="-"/>
            </a:pPr>
            <a:r>
              <a:rPr lang="nl-NL" dirty="0" smtClean="0"/>
              <a:t>De rijke adel schonk veel bezit </a:t>
            </a:r>
            <a:r>
              <a:rPr lang="nl-NL" sz="2000" i="1" dirty="0" smtClean="0"/>
              <a:t>(grond / kostbaarheden) </a:t>
            </a:r>
            <a:r>
              <a:rPr lang="nl-NL" dirty="0" smtClean="0"/>
              <a:t>en kinderen </a:t>
            </a:r>
            <a:r>
              <a:rPr lang="nl-NL" sz="2000" i="1" dirty="0" smtClean="0"/>
              <a:t>(die werden dan non of monnik) </a:t>
            </a:r>
            <a:r>
              <a:rPr lang="nl-NL" dirty="0" smtClean="0"/>
              <a:t>aan kloosters in de hoop dat ze hiermee een plek in de hemel zouden krijgen.</a:t>
            </a:r>
          </a:p>
          <a:p>
            <a:pPr marL="457200" lvl="1" indent="0">
              <a:buNone/>
            </a:pPr>
            <a:r>
              <a:rPr lang="nl-NL" dirty="0" smtClean="0">
                <a:sym typeface="Wingdings" panose="05000000000000000000" pitchFamily="2" charset="2"/>
              </a:rPr>
              <a:t> </a:t>
            </a:r>
            <a:r>
              <a:rPr lang="nl-NL" dirty="0" smtClean="0"/>
              <a:t>Kloosters ontwikkelden zich zo tot grootgrondbezitters en kregen een rol in het beheren van domeinen en ontginnen van grond. </a:t>
            </a:r>
          </a:p>
          <a:p>
            <a:pPr>
              <a:buFontTx/>
              <a:buChar char="-"/>
            </a:pPr>
            <a:r>
              <a:rPr lang="nl-NL" dirty="0" smtClean="0"/>
              <a:t>Kloosters speelden een grote rol in het beheren en kopiëren van cultureel erfgoed (w.o. geschriften)</a:t>
            </a:r>
          </a:p>
          <a:p>
            <a:pPr marL="457200" lvl="1" indent="0">
              <a:buNone/>
            </a:pPr>
            <a:r>
              <a:rPr lang="nl-NL" dirty="0" smtClean="0">
                <a:sym typeface="Wingdings" panose="05000000000000000000" pitchFamily="2" charset="2"/>
              </a:rPr>
              <a:t> Monniken waren vrijwel de enige groep mensen die actief bezig waren met kennis. Weliswaar niet met wetenschap. Dat stond in de vroege middeleeuwen op een heel laag pitje. Monniken kopieerden vooral (overschrijven) teksten. </a:t>
            </a:r>
            <a:endParaRPr lang="nl-NL" dirty="0" smtClean="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6363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Omstreeks 600 bekeerde Augustinus van Canterbury, die door de paus </a:t>
            </a:r>
            <a:r>
              <a:rPr lang="nl-NL" dirty="0" smtClean="0"/>
              <a:t>naar Engeland </a:t>
            </a:r>
            <a:r>
              <a:rPr lang="nl-NL" dirty="0"/>
              <a:t>was gestuurd, koning </a:t>
            </a:r>
            <a:r>
              <a:rPr lang="nl-NL" dirty="0" err="1"/>
              <a:t>Ethelbert</a:t>
            </a:r>
            <a:r>
              <a:rPr lang="nl-NL" dirty="0"/>
              <a:t> van Kent tot het christendom.</a:t>
            </a:r>
          </a:p>
          <a:p>
            <a:pPr marL="0" indent="0">
              <a:buNone/>
            </a:pPr>
            <a:r>
              <a:rPr lang="nl-NL" dirty="0"/>
              <a:t>Dit paste bij de strategie die veel missionarissen in die tijd toepasten bij </a:t>
            </a:r>
            <a:r>
              <a:rPr lang="nl-NL" dirty="0" smtClean="0"/>
              <a:t>de verspreiding </a:t>
            </a:r>
            <a:r>
              <a:rPr lang="nl-NL" dirty="0"/>
              <a:t>van het christendom.</a:t>
            </a:r>
          </a:p>
          <a:p>
            <a:pPr marL="0" indent="0">
              <a:buNone/>
            </a:pPr>
            <a:r>
              <a:rPr lang="nl-NL" dirty="0"/>
              <a:t>2p </a:t>
            </a:r>
            <a:r>
              <a:rPr lang="nl-NL" b="1" dirty="0" smtClean="0"/>
              <a:t> </a:t>
            </a:r>
            <a:r>
              <a:rPr lang="nl-NL" dirty="0"/>
              <a:t>Geef aan:</a:t>
            </a:r>
          </a:p>
          <a:p>
            <a:pPr marL="0" indent="0">
              <a:buNone/>
            </a:pPr>
            <a:r>
              <a:rPr lang="nl-NL" dirty="0" smtClean="0"/>
              <a:t> </a:t>
            </a:r>
            <a:r>
              <a:rPr lang="nl-NL" dirty="0"/>
              <a:t>wat die strategie was en</a:t>
            </a:r>
          </a:p>
          <a:p>
            <a:pPr marL="0" indent="0">
              <a:buNone/>
            </a:pPr>
            <a:r>
              <a:rPr lang="nl-NL" dirty="0" smtClean="0"/>
              <a:t> </a:t>
            </a:r>
            <a:r>
              <a:rPr lang="nl-NL" dirty="0"/>
              <a:t>wat zij hiermee hoopten te bereiken.</a:t>
            </a:r>
          </a:p>
        </p:txBody>
      </p:sp>
    </p:spTree>
    <p:extLst>
      <p:ext uri="{BB962C8B-B14F-4D97-AF65-F5344CB8AC3E}">
        <p14:creationId xmlns:p14="http://schemas.microsoft.com/office/powerpoint/2010/main" val="232137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lstStyle/>
          <a:p>
            <a:pPr marL="0" indent="0">
              <a:buNone/>
            </a:pPr>
            <a:r>
              <a:rPr lang="nl-NL" b="1" dirty="0"/>
              <a:t>maximumscore 2 </a:t>
            </a:r>
            <a:endParaRPr lang="nl-NL" dirty="0"/>
          </a:p>
          <a:p>
            <a:pPr marL="0" indent="0">
              <a:buNone/>
            </a:pPr>
            <a:r>
              <a:rPr lang="nl-NL" dirty="0"/>
              <a:t>Uit het antwoord moet blijken dat: </a:t>
            </a:r>
          </a:p>
          <a:p>
            <a:pPr marL="0" indent="0">
              <a:buNone/>
            </a:pPr>
            <a:r>
              <a:rPr lang="nl-NL" dirty="0" smtClean="0"/>
              <a:t>de </a:t>
            </a:r>
            <a:r>
              <a:rPr lang="nl-NL" dirty="0"/>
              <a:t>missionarissen de leiders (van de stammen) als eersten probeerden te bekeren 1 </a:t>
            </a:r>
          </a:p>
          <a:p>
            <a:pPr marL="0" indent="0">
              <a:buNone/>
            </a:pPr>
            <a:r>
              <a:rPr lang="nl-NL" smtClean="0"/>
              <a:t>de </a:t>
            </a:r>
            <a:r>
              <a:rPr lang="nl-NL" dirty="0"/>
              <a:t>missionarissen hoopten dat op deze manier de onderdanen zich ook zouden bekeren tot het christendom / zij meer kansen kregen de onderdanen te bekeren 1 </a:t>
            </a:r>
          </a:p>
          <a:p>
            <a:pPr marL="0" indent="0">
              <a:buNone/>
            </a:pPr>
            <a:endParaRPr lang="nl-NL" dirty="0"/>
          </a:p>
        </p:txBody>
      </p:sp>
    </p:spTree>
    <p:extLst>
      <p:ext uri="{BB962C8B-B14F-4D97-AF65-F5344CB8AC3E}">
        <p14:creationId xmlns:p14="http://schemas.microsoft.com/office/powerpoint/2010/main" val="412131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1022</Words>
  <Application>Microsoft Office PowerPoint</Application>
  <PresentationFormat>Breedbeeld</PresentationFormat>
  <Paragraphs>107</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Times New Roman</vt:lpstr>
      <vt:lpstr>Wingdings</vt:lpstr>
      <vt:lpstr>Kantoorthema</vt:lpstr>
      <vt:lpstr>Paragraaf 2.2</vt:lpstr>
      <vt:lpstr>Kenmerkende aspecten: </vt:lpstr>
      <vt:lpstr>De verspreiding van het christendom (= kerstening) in Europa; het begin</vt:lpstr>
      <vt:lpstr>Verbond tussen de Franken en de kerk: voordelen voor Franken</vt:lpstr>
      <vt:lpstr>Verbond tussen de kerk en de Franken: voordelen voor de kerk</vt:lpstr>
      <vt:lpstr>Door dit verbond tussen Kerk en Franken</vt:lpstr>
      <vt:lpstr>Kerk werd héél machtig</vt:lpstr>
      <vt:lpstr>Examenvraag</vt:lpstr>
      <vt:lpstr>Antwoord examenvraag</vt:lpstr>
      <vt:lpstr>Ontstaan van de islam</vt:lpstr>
      <vt:lpstr>Verspreiding islam </vt:lpstr>
      <vt:lpstr>Late middeleeuwen (1000 – 1500) christelijke expansie</vt:lpstr>
      <vt:lpstr>Christelijke expansie, 4 voorbeelden: </vt:lpstr>
      <vt:lpstr>Gevolgen christelijke expansie</vt:lpstr>
      <vt:lpstr>Examenvraag</vt:lpstr>
      <vt:lpstr>Bron </vt:lpstr>
      <vt:lpstr>Antwoord examenvraag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3.2</dc:title>
  <dc:creator>Biemans, KJA (Kristel)</dc:creator>
  <cp:lastModifiedBy>Kristel Biemans</cp:lastModifiedBy>
  <cp:revision>21</cp:revision>
  <dcterms:created xsi:type="dcterms:W3CDTF">2016-04-28T07:47:28Z</dcterms:created>
  <dcterms:modified xsi:type="dcterms:W3CDTF">2018-10-08T09:48:59Z</dcterms:modified>
</cp:coreProperties>
</file>